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73" r:id="rId6"/>
    <p:sldId id="259" r:id="rId7"/>
    <p:sldId id="276" r:id="rId8"/>
    <p:sldId id="261" r:id="rId9"/>
    <p:sldId id="262" r:id="rId10"/>
    <p:sldId id="274" r:id="rId11"/>
    <p:sldId id="275" r:id="rId12"/>
    <p:sldId id="264" r:id="rId13"/>
    <p:sldId id="272" r:id="rId14"/>
    <p:sldId id="266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18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115" d="100"/>
          <a:sy n="115" d="100"/>
        </p:scale>
        <p:origin x="396" y="102"/>
      </p:cViewPr>
      <p:guideLst>
        <p:guide orient="horz" pos="1003"/>
        <p:guide pos="325"/>
        <p:guide orient="horz" pos="18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068578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3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7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79CDE68-D673-8A41-BBFB-88068DA4AF00}"/>
              </a:ext>
            </a:extLst>
          </p:cNvPr>
          <p:cNvSpPr txBox="1"/>
          <p:nvPr/>
        </p:nvSpPr>
        <p:spPr>
          <a:xfrm>
            <a:off x="510033" y="2279911"/>
            <a:ext cx="4657344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8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glecia Pro Title" panose="02050003070000000000" pitchFamily="18" charset="0"/>
                <a:sym typeface="Calibri"/>
              </a:rPr>
              <a:t>Регистрация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8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glecia Pro Title" panose="02050003070000000000" pitchFamily="18" charset="0"/>
                <a:sym typeface="Calibri"/>
              </a:rPr>
              <a:t>и налоги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69C2D5C3-5305-0D4E-9D0F-B8C758E5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74" y="1491455"/>
            <a:ext cx="6605626" cy="55046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F8A8E68D-3ED8-C141-B887-B2BE12A4D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74" y="2541443"/>
            <a:ext cx="1223265" cy="12844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773D353E-FE48-C74C-AEDC-3B7E741D28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59" y="903191"/>
            <a:ext cx="1063686" cy="11168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27AF1223-AFF5-AB4F-ACCA-332ABECA9D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89" y="796511"/>
            <a:ext cx="1323703" cy="13898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2A85F083-6357-5042-AF6B-C4D9603133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2848">
            <a:off x="11253475" y="2993129"/>
            <a:ext cx="1007913" cy="10583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9BCE3C5F-B5A6-0A45-9E16-1BFEB3C9A3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7" y="12192"/>
            <a:ext cx="1916176" cy="1435216"/>
          </a:xfrm>
          <a:prstGeom prst="rect">
            <a:avLst/>
          </a:prstGeom>
        </p:spPr>
      </p:pic>
      <p:sp>
        <p:nvSpPr>
          <p:cNvPr id="22" name="Прямоугольник 15">
            <a:extLst>
              <a:ext uri="{FF2B5EF4-FFF2-40B4-BE49-F238E27FC236}">
                <a16:creationId xmlns="" xmlns:a16="http://schemas.microsoft.com/office/drawing/2014/main" id="{A7A615A7-CBD8-3548-A607-E92E0EC06E51}"/>
              </a:ext>
            </a:extLst>
          </p:cNvPr>
          <p:cNvSpPr txBox="1"/>
          <p:nvPr/>
        </p:nvSpPr>
        <p:spPr>
          <a:xfrm>
            <a:off x="510033" y="5959491"/>
            <a:ext cx="350113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8 800 2000 024</a:t>
            </a:r>
          </a:p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en-US" sz="1600" dirty="0" err="1">
                <a:latin typeface="Geometria Medium" panose="020B0503020204020204" pitchFamily="34" charset="0"/>
              </a:rPr>
              <a:t>tochka.com</a:t>
            </a:r>
            <a:endParaRPr sz="1600" dirty="0">
              <a:latin typeface="Geometria Medium" panose="020B0503020204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BD2F6B5-075E-4645-B80D-0AFFF8A8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9" name="Прямоугольник 7"/>
          <p:cNvSpPr txBox="1"/>
          <p:nvPr/>
        </p:nvSpPr>
        <p:spPr>
          <a:xfrm>
            <a:off x="1107072" y="1948142"/>
            <a:ext cx="10424046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Общая ставка 6%. Регионы могут понизить до 1%.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 smtClean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Налоговые каникулы устанавливаются региональными законами </a:t>
            </a:r>
            <a:endParaRPr lang="ru-RU" sz="1600" dirty="0" smtClean="0">
              <a:latin typeface="Geometria Medium" panose="020B0503020204020204" pitchFamily="34" charset="0"/>
            </a:endParaRPr>
          </a:p>
          <a:p>
            <a:pPr lvl="1" indent="0">
              <a:buSzPct val="150000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	</a:t>
            </a:r>
            <a:r>
              <a:rPr lang="ru-RU" sz="1600" dirty="0" smtClean="0">
                <a:latin typeface="Geometria Medium" panose="020B0503020204020204" pitchFamily="34" charset="0"/>
              </a:rPr>
              <a:t>(</a:t>
            </a:r>
            <a:r>
              <a:rPr lang="ru-RU" sz="1600" dirty="0" smtClean="0">
                <a:latin typeface="Geometria Medium" panose="020B0503020204020204" pitchFamily="34" charset="0"/>
              </a:rPr>
              <a:t>ставка налога 0% на два года для новых ИП) </a:t>
            </a: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Налог можно уменьшить на страховые взносы:</a:t>
            </a: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 </a:t>
            </a:r>
            <a:r>
              <a:rPr lang="ru-RU" sz="1600" dirty="0" smtClean="0">
                <a:latin typeface="Geometria Medium" panose="020B0503020204020204" pitchFamily="34" charset="0"/>
              </a:rPr>
              <a:t>  </a:t>
            </a:r>
            <a:r>
              <a:rPr lang="ru-RU" sz="1600" dirty="0" smtClean="0">
                <a:latin typeface="Geometria Medium" panose="020B0503020204020204" pitchFamily="34" charset="0"/>
              </a:rPr>
              <a:t>	- </a:t>
            </a:r>
            <a:r>
              <a:rPr lang="ru-RU" sz="1600" dirty="0" smtClean="0">
                <a:latin typeface="Geometria Medium" panose="020B0503020204020204" pitchFamily="34" charset="0"/>
              </a:rPr>
              <a:t>для ИП без сотрудников – полностью;</a:t>
            </a: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 </a:t>
            </a:r>
            <a:r>
              <a:rPr lang="ru-RU" sz="1600" dirty="0" smtClean="0">
                <a:latin typeface="Geometria Medium" panose="020B0503020204020204" pitchFamily="34" charset="0"/>
              </a:rPr>
              <a:t> </a:t>
            </a:r>
            <a:r>
              <a:rPr lang="ru-RU" sz="1600" dirty="0" smtClean="0">
                <a:latin typeface="Geometria Medium" panose="020B0503020204020204" pitchFamily="34" charset="0"/>
              </a:rPr>
              <a:t>	- </a:t>
            </a:r>
            <a:r>
              <a:rPr lang="ru-RU" sz="1600" dirty="0" smtClean="0">
                <a:latin typeface="Geometria Medium" panose="020B0503020204020204" pitchFamily="34" charset="0"/>
              </a:rPr>
              <a:t>ИП или ООО с сотрудниками – на 50%.</a:t>
            </a: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23799F21-E707-6045-8C93-D86446764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336220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 err="1" smtClean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Упрощёнка</a:t>
            </a:r>
            <a:r>
              <a:rPr lang="ru-RU" sz="3600" b="1" spc="100" dirty="0" smtClean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 «доходы»</a:t>
            </a:r>
            <a:endParaRPr lang="ru-RU" sz="3600" b="1" spc="100" dirty="0">
              <a:latin typeface="Anglecia Pro Title" panose="02050003070000000000" pitchFamily="18" charset="-5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15">
            <a:extLst>
              <a:ext uri="{FF2B5EF4-FFF2-40B4-BE49-F238E27FC236}">
                <a16:creationId xmlns="" xmlns:a16="http://schemas.microsoft.com/office/drawing/2014/main" id="{0F982927-88D0-7240-AEDA-06F78EDCFDE1}"/>
              </a:ext>
            </a:extLst>
          </p:cNvPr>
          <p:cNvSpPr txBox="1"/>
          <p:nvPr/>
        </p:nvSpPr>
        <p:spPr>
          <a:xfrm>
            <a:off x="514287" y="1807477"/>
            <a:ext cx="6045009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dirty="0">
              <a:latin typeface="Geometria" panose="020B0503020204020204" pitchFamily="34" charset="0"/>
            </a:endParaRPr>
          </a:p>
        </p:txBody>
      </p:sp>
      <p:sp>
        <p:nvSpPr>
          <p:cNvPr id="13" name="Прямоугольник 15">
            <a:extLst>
              <a:ext uri="{FF2B5EF4-FFF2-40B4-BE49-F238E27FC236}">
                <a16:creationId xmlns="" xmlns:a16="http://schemas.microsoft.com/office/drawing/2014/main" id="{420D98A9-6B4F-B646-9C3A-F05277AF0C57}"/>
              </a:ext>
            </a:extLst>
          </p:cNvPr>
          <p:cNvSpPr txBox="1"/>
          <p:nvPr/>
        </p:nvSpPr>
        <p:spPr>
          <a:xfrm>
            <a:off x="1847569" y="1336499"/>
            <a:ext cx="7261597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Geometria" panose="020B0503020204020204" pitchFamily="34" charset="0"/>
              </a:rPr>
              <a:t>Налог = Доход * Ставка налога – Оплаченные взносы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Geometria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423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BD2F6B5-075E-4645-B80D-0AFFF8A8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9" name="Прямоугольник 7"/>
          <p:cNvSpPr txBox="1"/>
          <p:nvPr/>
        </p:nvSpPr>
        <p:spPr>
          <a:xfrm>
            <a:off x="1159323" y="2700826"/>
            <a:ext cx="10424046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Общая ставка 15%. Регионы могут понизить ставку до 5%.</a:t>
            </a: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Расходы должны быть направлены на получение прибыли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Расходы нужно подтверждать документами</a:t>
            </a: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 smtClean="0">
              <a:latin typeface="Geometria Medium" panose="020B0503020204020204" pitchFamily="34" charset="0"/>
            </a:endParaRP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23799F21-E707-6045-8C93-D86446764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336220"/>
            <a:ext cx="96120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 err="1" smtClean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Упрощёнка</a:t>
            </a:r>
            <a:r>
              <a:rPr lang="ru-RU" sz="3600" b="1" spc="100" dirty="0" smtClean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 «доходы минус расходы»</a:t>
            </a:r>
            <a:endParaRPr lang="ru-RU" sz="3600" b="1" spc="100" dirty="0">
              <a:latin typeface="Anglecia Pro Title" panose="02050003070000000000" pitchFamily="18" charset="-5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15">
            <a:extLst>
              <a:ext uri="{FF2B5EF4-FFF2-40B4-BE49-F238E27FC236}">
                <a16:creationId xmlns="" xmlns:a16="http://schemas.microsoft.com/office/drawing/2014/main" id="{0F982927-88D0-7240-AEDA-06F78EDCFDE1}"/>
              </a:ext>
            </a:extLst>
          </p:cNvPr>
          <p:cNvSpPr txBox="1"/>
          <p:nvPr/>
        </p:nvSpPr>
        <p:spPr>
          <a:xfrm>
            <a:off x="514287" y="1807477"/>
            <a:ext cx="6045009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dirty="0">
              <a:latin typeface="Geometria" panose="020B0503020204020204" pitchFamily="34" charset="0"/>
            </a:endParaRPr>
          </a:p>
        </p:txBody>
      </p:sp>
      <p:sp>
        <p:nvSpPr>
          <p:cNvPr id="13" name="Прямоугольник 15">
            <a:extLst>
              <a:ext uri="{FF2B5EF4-FFF2-40B4-BE49-F238E27FC236}">
                <a16:creationId xmlns="" xmlns:a16="http://schemas.microsoft.com/office/drawing/2014/main" id="{420D98A9-6B4F-B646-9C3A-F05277AF0C57}"/>
              </a:ext>
            </a:extLst>
          </p:cNvPr>
          <p:cNvSpPr txBox="1"/>
          <p:nvPr/>
        </p:nvSpPr>
        <p:spPr>
          <a:xfrm>
            <a:off x="1847569" y="1336499"/>
            <a:ext cx="6045009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Geometria" panose="020B0503020204020204" pitchFamily="34" charset="0"/>
              </a:rPr>
              <a:t>Налог = (Доходы – Расходы) * Ставка налога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Geometria" panose="020B0503020204020204" pitchFamily="34" charset="0"/>
            </a:endParaRPr>
          </a:p>
        </p:txBody>
      </p:sp>
      <p:sp>
        <p:nvSpPr>
          <p:cNvPr id="12" name="Прямоугольник 15">
            <a:extLst>
              <a:ext uri="{FF2B5EF4-FFF2-40B4-BE49-F238E27FC236}">
                <a16:creationId xmlns="" xmlns:a16="http://schemas.microsoft.com/office/drawing/2014/main" id="{420D98A9-6B4F-B646-9C3A-F05277AF0C57}"/>
              </a:ext>
            </a:extLst>
          </p:cNvPr>
          <p:cNvSpPr txBox="1"/>
          <p:nvPr/>
        </p:nvSpPr>
        <p:spPr>
          <a:xfrm>
            <a:off x="1847568" y="1968167"/>
            <a:ext cx="6045009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Geometria" panose="020B0503020204020204" pitchFamily="34" charset="0"/>
              </a:rPr>
              <a:t>Минимальный налог = Доходы * 1%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Geometria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910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5F431FB4-047E-2048-BCF2-EEC3FAF07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8" name="Прямоугольник 7"/>
          <p:cNvSpPr txBox="1"/>
          <p:nvPr/>
        </p:nvSpPr>
        <p:spPr>
          <a:xfrm>
            <a:off x="445723" y="2191189"/>
            <a:ext cx="11088748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Выбирайте, если другие системы налогообложения не подходят.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sz="1600" dirty="0">
                <a:latin typeface="Geometria Medium" panose="020B0503020204020204" pitchFamily="34" charset="0"/>
              </a:rPr>
              <a:t>НДС – 20% </a:t>
            </a:r>
            <a:r>
              <a:rPr lang="ru-RU" sz="1600" dirty="0">
                <a:latin typeface="Geometria Medium" panose="020B0503020204020204" pitchFamily="34" charset="0"/>
              </a:rPr>
              <a:t>от стоимости услуг, вы можете его уменьшить на НДС, который заплатили поставщикам. 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Отчитывайтесь каждый квартал, если вы ИП, и ежемесячно, если ООО. </a:t>
            </a: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Забудьте </a:t>
            </a:r>
            <a:r>
              <a:rPr lang="ru-RU" sz="1600" dirty="0">
                <a:latin typeface="Geometria Medium" panose="020B0503020204020204" pitchFamily="34" charset="0"/>
              </a:rPr>
              <a:t>про НДС, если выручка за 3 месяца меньше 2 млн. рублей и уведомите об этом налоговую. 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Оплатите налог на прибыль организаций — 20% от разницы между выручкой и расходами на бизнес. </a:t>
            </a:r>
            <a:br>
              <a:rPr lang="ru-RU" sz="1600" dirty="0">
                <a:latin typeface="Geometria Medium" panose="020B0503020204020204" pitchFamily="34" charset="0"/>
              </a:rPr>
            </a:b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Если вы ИП заплатите </a:t>
            </a:r>
            <a:r>
              <a:rPr sz="1600" dirty="0">
                <a:latin typeface="Geometria Medium" panose="020B0503020204020204" pitchFamily="34" charset="0"/>
              </a:rPr>
              <a:t>НДФЛ,</a:t>
            </a:r>
            <a:r>
              <a:rPr lang="ru-RU" sz="1600" dirty="0">
                <a:latin typeface="Geometria Medium" panose="020B0503020204020204" pitchFamily="34" charset="0"/>
              </a:rPr>
              <a:t> в размере </a:t>
            </a:r>
            <a:r>
              <a:rPr sz="1600" dirty="0">
                <a:latin typeface="Geometria Medium" panose="020B0503020204020204" pitchFamily="34" charset="0"/>
              </a:rPr>
              <a:t>13%</a:t>
            </a:r>
            <a:r>
              <a:rPr lang="ru-RU" sz="1600" dirty="0">
                <a:latin typeface="Geometria Medium" panose="020B0503020204020204" pitchFamily="34" charset="0"/>
              </a:rPr>
              <a:t> от разницы между доходами и расходами. 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="" xmlns:a16="http://schemas.microsoft.com/office/drawing/2014/main" id="{1AC54D1C-1BAE-BD48-952C-C3D422D27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22" y="1116210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Общий режим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188C452C-4546-7747-A8B9-706D1151CE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56" y="1223658"/>
            <a:ext cx="5677344" cy="487587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D8B34C6F-073B-B84B-972C-E1A408F5EA18}"/>
              </a:ext>
            </a:extLst>
          </p:cNvPr>
          <p:cNvSpPr/>
          <p:nvPr/>
        </p:nvSpPr>
        <p:spPr>
          <a:xfrm>
            <a:off x="421182" y="861988"/>
            <a:ext cx="8106957" cy="119881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520"/>
              </a:lnSpc>
            </a:pPr>
            <a:r>
              <a:rPr lang="ru-RU" sz="3600" b="1" spc="100" dirty="0">
                <a:solidFill>
                  <a:schemeClr val="tx1"/>
                </a:solidFill>
                <a:latin typeface="Anglecia Pro Title" panose="02050003070000000000" pitchFamily="18" charset="-52"/>
                <a:cs typeface="Times New Roman" panose="02020603050405020304" pitchFamily="18" charset="0"/>
              </a:rPr>
              <a:t>Онлайн-кассы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3120F43D-D7B6-3047-A5CD-DB15740A6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81" y="2294043"/>
            <a:ext cx="5886099" cy="187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57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57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57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57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57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57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57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57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57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lnSpc>
                <a:spcPts val="1960"/>
              </a:lnSpc>
              <a:buSzPct val="150000"/>
              <a:buBlip>
                <a:blip r:embed="rId3"/>
              </a:buBlip>
            </a:pPr>
            <a:r>
              <a:rPr lang="ru-RU" altLang="ru-RU" sz="1600" dirty="0">
                <a:latin typeface="Geometria Medium" panose="020B0503020204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Нужна, если вы получаете деньги от физлиц, с 1 июля 2019 года. </a:t>
            </a:r>
          </a:p>
          <a:p>
            <a:pPr marL="285750" indent="-285750" eaLnBrk="1" hangingPunct="1">
              <a:lnSpc>
                <a:spcPts val="1960"/>
              </a:lnSpc>
              <a:buSzPct val="150000"/>
              <a:buBlip>
                <a:blip r:embed="rId3"/>
              </a:buBlip>
            </a:pPr>
            <a:endParaRPr lang="ru-RU" altLang="ru-RU" sz="1600" dirty="0">
              <a:latin typeface="Geometria Medium" panose="020B0503020204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eaLnBrk="1" hangingPunct="1">
              <a:lnSpc>
                <a:spcPts val="1960"/>
              </a:lnSpc>
              <a:buSzPct val="150000"/>
              <a:buBlip>
                <a:blip r:embed="rId3"/>
              </a:buBlip>
            </a:pPr>
            <a:r>
              <a:rPr lang="ru-RU" altLang="ru-RU" sz="1600" dirty="0">
                <a:latin typeface="Geometria Medium" panose="020B0503020204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вы ИП без сотрудников и продаёте собственные товары, выполняете работы или оказываете услуги, </a:t>
            </a:r>
            <a:r>
              <a:rPr lang="ru-RU" altLang="ru-RU" sz="1600" dirty="0" smtClean="0">
                <a:latin typeface="Geometria Medium" panose="020B0503020204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 </a:t>
            </a:r>
            <a:r>
              <a:rPr lang="ru-RU" altLang="ru-RU" sz="1600" dirty="0">
                <a:latin typeface="Geometria Medium" panose="020B0503020204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можете не применять онлайн-кассу до 1 июля 2021 года.</a:t>
            </a:r>
            <a:endParaRPr lang="ru-RU" altLang="ru-RU" sz="1400" dirty="0">
              <a:latin typeface="Geometria-Medium" panose="020B0603020204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929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69943" y="-979956"/>
            <a:ext cx="6858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extBox 7"/>
          <p:cNvSpPr txBox="1"/>
          <p:nvPr/>
        </p:nvSpPr>
        <p:spPr>
          <a:xfrm>
            <a:off x="4926439" y="2732637"/>
            <a:ext cx="3000961" cy="77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latin typeface="Anglecia Pro Title Bold"/>
                <a:ea typeface="Anglecia Pro Title Bold"/>
                <a:cs typeface="Anglecia Pro Title Bold"/>
                <a:sym typeface="Anglecia Pro Title Bold"/>
              </a:defRPr>
            </a:lvl1pPr>
          </a:lstStyle>
          <a:p>
            <a:r>
              <a:t>Спасибо</a:t>
            </a:r>
          </a:p>
        </p:txBody>
      </p:sp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634" y="3081291"/>
            <a:ext cx="1824040" cy="574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Прямоугольник 15"/>
          <p:cNvSpPr txBox="1"/>
          <p:nvPr/>
        </p:nvSpPr>
        <p:spPr>
          <a:xfrm>
            <a:off x="502095" y="4227332"/>
            <a:ext cx="6532689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/>
              </a:rPr>
              <a:t>Физическое лицо</a:t>
            </a: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400" dirty="0">
              <a:latin typeface="Geometria"/>
            </a:endParaRP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/>
              </a:rPr>
              <a:t>Самозанятый</a:t>
            </a:r>
          </a:p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400" dirty="0">
              <a:latin typeface="Geometria"/>
            </a:endParaRP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sz="1400" dirty="0">
                <a:latin typeface="Geometria"/>
              </a:rPr>
              <a:t>ИП</a:t>
            </a:r>
            <a:endParaRPr lang="ru-RU" sz="1400" dirty="0">
              <a:latin typeface="Geometria"/>
            </a:endParaRPr>
          </a:p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sz="1400" dirty="0">
              <a:latin typeface="Geometria"/>
            </a:endParaRP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sz="1400" dirty="0">
                <a:latin typeface="Geometria"/>
              </a:rPr>
              <a:t>ООО</a:t>
            </a:r>
            <a:endParaRPr lang="ru-RU" sz="1400" dirty="0">
              <a:latin typeface="Geometria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3BD80FB7-4D34-4B49-9139-D454112E5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710" y="1113501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Как вести бизнес честно?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1ABDBA26-203B-7D4C-9746-DC993F68B9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37" y="1113501"/>
            <a:ext cx="6112598" cy="5504976"/>
          </a:xfrm>
          <a:prstGeom prst="rect">
            <a:avLst/>
          </a:prstGeom>
        </p:spPr>
      </p:pic>
      <p:sp>
        <p:nvSpPr>
          <p:cNvPr id="7" name="Прямоугольник 15">
            <a:extLst>
              <a:ext uri="{FF2B5EF4-FFF2-40B4-BE49-F238E27FC236}">
                <a16:creationId xmlns="" xmlns:a16="http://schemas.microsoft.com/office/drawing/2014/main" id="{3DF8F122-FBE6-9A40-82A5-96E6ECF5AA4C}"/>
              </a:ext>
            </a:extLst>
          </p:cNvPr>
          <p:cNvSpPr txBox="1"/>
          <p:nvPr/>
        </p:nvSpPr>
        <p:spPr>
          <a:xfrm>
            <a:off x="502095" y="2159189"/>
            <a:ext cx="6045009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За незаконную предпринимательскую деятельность полагается административный штраф от 500 до 2 000 </a:t>
            </a:r>
            <a:r>
              <a:rPr lang="ru-RU" sz="1600" dirty="0">
                <a:latin typeface="Geometria Medium" panose="020B0503020204020204" pitchFamily="34" charset="0"/>
                <a:sym typeface="Geometria"/>
              </a:rPr>
              <a:t>₽</a:t>
            </a:r>
            <a:r>
              <a:rPr lang="ru-RU" sz="1600" dirty="0">
                <a:latin typeface="Geometria Medium" panose="020B0503020204020204" pitchFamily="34" charset="0"/>
              </a:rPr>
              <a:t>, налоговый – 10 000 </a:t>
            </a:r>
            <a:r>
              <a:rPr lang="ru-RU" sz="1600" dirty="0">
                <a:latin typeface="Geometria Medium" panose="020B0503020204020204" pitchFamily="34" charset="0"/>
                <a:sym typeface="Geometria"/>
              </a:rPr>
              <a:t>₽</a:t>
            </a:r>
            <a:r>
              <a:rPr lang="ru-RU" sz="1600" dirty="0">
                <a:latin typeface="Geometria Medium" panose="020B0503020204020204" pitchFamily="34" charset="0"/>
              </a:rPr>
              <a:t> и уголовная ответственность — </a:t>
            </a:r>
          </a:p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арест или обязательные работы.</a:t>
            </a:r>
          </a:p>
        </p:txBody>
      </p:sp>
      <p:sp>
        <p:nvSpPr>
          <p:cNvPr id="8" name="Прямоугольник 15">
            <a:extLst>
              <a:ext uri="{FF2B5EF4-FFF2-40B4-BE49-F238E27FC236}">
                <a16:creationId xmlns="" xmlns:a16="http://schemas.microsoft.com/office/drawing/2014/main" id="{8FEF8E1D-4520-C546-B2DB-99A1FCF1EE2B}"/>
              </a:ext>
            </a:extLst>
          </p:cNvPr>
          <p:cNvSpPr txBox="1"/>
          <p:nvPr/>
        </p:nvSpPr>
        <p:spPr>
          <a:xfrm>
            <a:off x="502095" y="3625678"/>
            <a:ext cx="7191057" cy="336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2000" dirty="0">
                <a:latin typeface="Geometria Medium" panose="020B0503020204020204" pitchFamily="34" charset="0"/>
              </a:rPr>
              <a:t>Давайте разберёмся, какой вид деятельности выбрать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8603B2A-5610-B14C-93BF-A55348D2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1" name="Да. Но нужно получить патент на программу в Роспатенте.…"/>
          <p:cNvSpPr txBox="1"/>
          <p:nvPr/>
        </p:nvSpPr>
        <p:spPr>
          <a:xfrm>
            <a:off x="441135" y="2167073"/>
            <a:ext cx="7922577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" panose="020B0503020204020204" pitchFamily="34" charset="0"/>
                <a:ea typeface="Geometria"/>
                <a:cs typeface="Geometria"/>
              </a:rPr>
              <a:t>Налог  </a:t>
            </a:r>
            <a:r>
              <a:rPr lang="ru-RU" sz="1600" dirty="0">
                <a:latin typeface="Geometria" panose="020B0503020204020204" pitchFamily="34" charset="0"/>
                <a:ea typeface="Geometria"/>
                <a:cs typeface="Geometria"/>
              </a:rPr>
              <a:t>на доходы — 13% его платит организация, с которой </a:t>
            </a:r>
            <a:r>
              <a:rPr lang="ru-RU" sz="1600" dirty="0">
                <a:latin typeface="Geometria" panose="020B0503020204020204" pitchFamily="34" charset="0"/>
                <a:ea typeface="Geometria"/>
                <a:cs typeface="Geometria"/>
              </a:rPr>
              <a:t>вы </a:t>
            </a:r>
            <a:r>
              <a:rPr lang="ru-RU" sz="1600" dirty="0">
                <a:latin typeface="Geometria" panose="020B0503020204020204" pitchFamily="34" charset="0"/>
                <a:ea typeface="Geometria"/>
                <a:cs typeface="Geometria"/>
              </a:rPr>
              <a:t>работаете. </a:t>
            </a:r>
            <a:r>
              <a:rPr lang="ru-RU" sz="1600" dirty="0">
                <a:latin typeface="Geometria" panose="020B0503020204020204" pitchFamily="34" charset="0"/>
                <a:ea typeface="Geometria"/>
                <a:cs typeface="Geometria"/>
              </a:rPr>
              <a:t>Но за доход от иностранной компании налог </a:t>
            </a:r>
            <a:r>
              <a:rPr lang="ru-RU" sz="1600" dirty="0">
                <a:latin typeface="Geometria" panose="020B0503020204020204" pitchFamily="34" charset="0"/>
                <a:ea typeface="Geometria"/>
                <a:cs typeface="Geometria"/>
              </a:rPr>
              <a:t>придётся </a:t>
            </a:r>
            <a:r>
              <a:rPr lang="ru-RU" sz="1600" dirty="0" smtClean="0">
                <a:latin typeface="Geometria" panose="020B0503020204020204" pitchFamily="34" charset="0"/>
                <a:ea typeface="Geometria"/>
                <a:cs typeface="Geometria"/>
              </a:rPr>
              <a:t>выплачивать самостоятельно</a:t>
            </a:r>
            <a:r>
              <a:rPr lang="ru-RU" sz="1600" dirty="0">
                <a:latin typeface="Geometria" panose="020B0503020204020204" pitchFamily="34" charset="0"/>
                <a:ea typeface="Geometria"/>
                <a:cs typeface="Geometria"/>
              </a:rPr>
              <a:t>. </a:t>
            </a:r>
            <a:endParaRPr lang="ru-RU" sz="1600" dirty="0">
              <a:latin typeface="Geometria" panose="020B0503020204020204" pitchFamily="34" charset="0"/>
              <a:ea typeface="Geometria"/>
              <a:cs typeface="Geometria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" panose="020B0503020204020204" pitchFamily="34" charset="0"/>
              <a:ea typeface="Geometria"/>
              <a:cs typeface="Geometria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" panose="020B0503020204020204" pitchFamily="34" charset="0"/>
                <a:ea typeface="Geometria"/>
                <a:cs typeface="Geometria"/>
              </a:rPr>
              <a:t>Если вы работаете по гражданско-правовому договору, российская организация заплатит за вас взносы</a:t>
            </a:r>
          </a:p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" panose="020B0503020204020204" pitchFamily="34" charset="0"/>
              <a:ea typeface="Geometria"/>
              <a:cs typeface="Geometria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4927FA6C-525B-154E-B77F-E0ACC542E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35" y="1128402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Физическое лицо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Прямоугольник 7"/>
          <p:cNvSpPr txBox="1"/>
          <p:nvPr/>
        </p:nvSpPr>
        <p:spPr>
          <a:xfrm>
            <a:off x="502095" y="2150681"/>
            <a:ext cx="8471217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sz="1600" dirty="0">
                <a:latin typeface="Geometria Medium" panose="020B0503020204020204" pitchFamily="34" charset="0"/>
              </a:rPr>
              <a:t>С 2019 </a:t>
            </a:r>
            <a:r>
              <a:rPr lang="ru-RU" sz="1600" dirty="0">
                <a:latin typeface="Geometria Medium" panose="020B0503020204020204" pitchFamily="34" charset="0"/>
              </a:rPr>
              <a:t>самозанятые могут платить налог на профессиональный доход (НПД). Если вы в Москве, Московской области, Татарстане или Калужской области — скачайте приложение Мой налог, зарегистрируйтесь в нём и выдавайте чеки покупателям. </a:t>
            </a:r>
            <a:endParaRPr sz="1600" dirty="0">
              <a:latin typeface="Geometria Medium" panose="020B050302020402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2D14344B-A4B7-3D4A-B27C-2957E93DB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35" y="1128402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Самозанятый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586838A9-2E53-844D-82D8-44A4C8DA5B1D}"/>
              </a:ext>
            </a:extLst>
          </p:cNvPr>
          <p:cNvSpPr/>
          <p:nvPr/>
        </p:nvSpPr>
        <p:spPr>
          <a:xfrm>
            <a:off x="441135" y="4119620"/>
            <a:ext cx="7935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/>
              </a:rPr>
              <a:t>Можете быть физлицом или ИП.</a:t>
            </a:r>
          </a:p>
          <a:p>
            <a:pPr marL="457200" indent="-457200"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400" dirty="0">
              <a:latin typeface="Geometria"/>
            </a:endParaRPr>
          </a:p>
          <a:p>
            <a:pPr marL="457200" indent="-457200"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/>
              </a:rPr>
              <a:t>Ежемесячный платёж рассчитает налоговая, а заплатить надо будет от 3 до 6%.</a:t>
            </a:r>
          </a:p>
          <a:p>
            <a:pPr marL="457200" indent="-457200"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400" dirty="0">
              <a:latin typeface="Geometria"/>
            </a:endParaRPr>
          </a:p>
          <a:p>
            <a:pPr marL="457200" indent="-457200"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/>
              </a:rPr>
              <a:t>Забудьте про отчётность.</a:t>
            </a:r>
          </a:p>
          <a:p>
            <a:pPr marL="457200" indent="-457200"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400" dirty="0">
              <a:latin typeface="Geometria"/>
            </a:endParaRPr>
          </a:p>
          <a:p>
            <a:pPr marL="457200" indent="-457200"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/>
              </a:rPr>
              <a:t>Когда заработаете больше 2,4 млн в год – переходите на НДФЛ или УСН, если вы ИП.</a:t>
            </a:r>
          </a:p>
        </p:txBody>
      </p:sp>
      <p:sp>
        <p:nvSpPr>
          <p:cNvPr id="7" name="Прямоугольник 15">
            <a:extLst>
              <a:ext uri="{FF2B5EF4-FFF2-40B4-BE49-F238E27FC236}">
                <a16:creationId xmlns="" xmlns:a16="http://schemas.microsoft.com/office/drawing/2014/main" id="{7E506DDB-D485-E94B-B84A-28698D15ACAB}"/>
              </a:ext>
            </a:extLst>
          </p:cNvPr>
          <p:cNvSpPr txBox="1"/>
          <p:nvPr/>
        </p:nvSpPr>
        <p:spPr>
          <a:xfrm>
            <a:off x="502096" y="3435569"/>
            <a:ext cx="7191057" cy="336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2000" dirty="0">
                <a:latin typeface="Geometria Medium" panose="020B0503020204020204" pitchFamily="34" charset="0"/>
              </a:rPr>
              <a:t>Как выстроить свою работу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Прямоугольник 7"/>
          <p:cNvSpPr txBox="1"/>
          <p:nvPr/>
        </p:nvSpPr>
        <p:spPr>
          <a:xfrm>
            <a:off x="502095" y="2150681"/>
            <a:ext cx="847121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Налог = Доход * Ставка налога</a:t>
            </a:r>
            <a:endParaRPr sz="1600" dirty="0">
              <a:latin typeface="Geometria Medium" panose="020B050302020402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2D14344B-A4B7-3D4A-B27C-2957E93DB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35" y="1128402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Самозанятый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586838A9-2E53-844D-82D8-44A4C8DA5B1D}"/>
              </a:ext>
            </a:extLst>
          </p:cNvPr>
          <p:cNvSpPr/>
          <p:nvPr/>
        </p:nvSpPr>
        <p:spPr>
          <a:xfrm>
            <a:off x="441135" y="3617637"/>
            <a:ext cx="793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400" dirty="0">
              <a:latin typeface="Geometria"/>
            </a:endParaRPr>
          </a:p>
        </p:txBody>
      </p:sp>
      <p:sp>
        <p:nvSpPr>
          <p:cNvPr id="8" name="Прямоугольник 7"/>
          <p:cNvSpPr txBox="1"/>
          <p:nvPr/>
        </p:nvSpPr>
        <p:spPr>
          <a:xfrm>
            <a:off x="610953" y="3090446"/>
            <a:ext cx="8471217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Ставка налога:</a:t>
            </a:r>
          </a:p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 smtClean="0">
              <a:latin typeface="Geometria Medium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4% - при работе с физлицами</a:t>
            </a: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3% - если применяете вычет</a:t>
            </a: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 smtClean="0">
              <a:latin typeface="Geometria Medium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6% - при работе с организациями и ИП</a:t>
            </a: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4% - если применяете вычет</a:t>
            </a: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Вычет – не более 10 000 рублей нарастающим итогом</a:t>
            </a:r>
            <a:endParaRPr lang="ru-RU" sz="1600" dirty="0">
              <a:latin typeface="Geometria Medium" panose="020B0503020204020204" pitchFamily="34" charset="0"/>
            </a:endParaRPr>
          </a:p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sz="1600" dirty="0">
              <a:latin typeface="Geometria Medium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81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="" xmlns:a16="http://schemas.microsoft.com/office/drawing/2014/main" id="{7239CF6B-6CE5-3347-9F1B-CF1EFCCC9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22" y="1116210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ИП или ООО?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1ED1D52-1EF1-2046-9216-CE8CABBB8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47" y="459403"/>
            <a:ext cx="6523653" cy="5334214"/>
          </a:xfrm>
          <a:prstGeom prst="rect">
            <a:avLst/>
          </a:prstGeom>
        </p:spPr>
      </p:pic>
      <p:sp>
        <p:nvSpPr>
          <p:cNvPr id="9" name="Прямоугольник 15">
            <a:extLst>
              <a:ext uri="{FF2B5EF4-FFF2-40B4-BE49-F238E27FC236}">
                <a16:creationId xmlns="" xmlns:a16="http://schemas.microsoft.com/office/drawing/2014/main" id="{EAABC416-CEF1-8F41-B910-A3F105A59D9D}"/>
              </a:ext>
            </a:extLst>
          </p:cNvPr>
          <p:cNvSpPr txBox="1"/>
          <p:nvPr/>
        </p:nvSpPr>
        <p:spPr>
          <a:xfrm>
            <a:off x="497347" y="2132000"/>
            <a:ext cx="35011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dirty="0">
                <a:latin typeface="Geometria Medium" panose="020B0503020204020204" pitchFamily="34" charset="0"/>
              </a:rPr>
              <a:t>Плюсы ИП</a:t>
            </a:r>
            <a:endParaRPr dirty="0">
              <a:latin typeface="Geometria Medium" panose="020B0503020204020204" pitchFamily="34" charset="0"/>
            </a:endParaRPr>
          </a:p>
        </p:txBody>
      </p:sp>
      <p:sp>
        <p:nvSpPr>
          <p:cNvPr id="10" name="Прямоугольник 15">
            <a:extLst>
              <a:ext uri="{FF2B5EF4-FFF2-40B4-BE49-F238E27FC236}">
                <a16:creationId xmlns="" xmlns:a16="http://schemas.microsoft.com/office/drawing/2014/main" id="{9D422879-907E-234E-9BD7-AB38174BA032}"/>
              </a:ext>
            </a:extLst>
          </p:cNvPr>
          <p:cNvSpPr txBox="1"/>
          <p:nvPr/>
        </p:nvSpPr>
        <p:spPr>
          <a:xfrm>
            <a:off x="509539" y="2598333"/>
            <a:ext cx="5854685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 panose="020B0503020204020204" pitchFamily="34" charset="0"/>
              </a:rPr>
              <a:t>+ проще и дешевле регистрация и ведение учёта;</a:t>
            </a:r>
          </a:p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 panose="020B0503020204020204" pitchFamily="34" charset="0"/>
              </a:rPr>
              <a:t>+ меньше штрафы; </a:t>
            </a:r>
          </a:p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 panose="020B0503020204020204" pitchFamily="34" charset="0"/>
              </a:rPr>
              <a:t>+ можно тратить оставшиеся после уплаты налогов деньги </a:t>
            </a:r>
          </a:p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 panose="020B0503020204020204" pitchFamily="34" charset="0"/>
              </a:rPr>
              <a:t>на своё усмотрение. </a:t>
            </a:r>
            <a:endParaRPr sz="1400" dirty="0">
              <a:latin typeface="Geometria" panose="020B0503020204020204" pitchFamily="34" charset="0"/>
            </a:endParaRPr>
          </a:p>
        </p:txBody>
      </p:sp>
      <p:sp>
        <p:nvSpPr>
          <p:cNvPr id="11" name="Прямоугольник 15">
            <a:extLst>
              <a:ext uri="{FF2B5EF4-FFF2-40B4-BE49-F238E27FC236}">
                <a16:creationId xmlns="" xmlns:a16="http://schemas.microsoft.com/office/drawing/2014/main" id="{71FEB1CB-721C-FC4D-9780-93DE969406BD}"/>
              </a:ext>
            </a:extLst>
          </p:cNvPr>
          <p:cNvSpPr txBox="1"/>
          <p:nvPr/>
        </p:nvSpPr>
        <p:spPr>
          <a:xfrm>
            <a:off x="485155" y="4034751"/>
            <a:ext cx="35011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dirty="0">
                <a:latin typeface="Geometria Medium" panose="020B0503020204020204" pitchFamily="34" charset="0"/>
              </a:rPr>
              <a:t>Плюсы ООО</a:t>
            </a:r>
            <a:endParaRPr dirty="0">
              <a:latin typeface="Geometria Medium" panose="020B0503020204020204" pitchFamily="34" charset="0"/>
            </a:endParaRPr>
          </a:p>
        </p:txBody>
      </p:sp>
      <p:sp>
        <p:nvSpPr>
          <p:cNvPr id="12" name="Прямоугольник 15">
            <a:extLst>
              <a:ext uri="{FF2B5EF4-FFF2-40B4-BE49-F238E27FC236}">
                <a16:creationId xmlns="" xmlns:a16="http://schemas.microsoft.com/office/drawing/2014/main" id="{5F029A98-B83E-5B43-A5D7-29B439A64D4D}"/>
              </a:ext>
            </a:extLst>
          </p:cNvPr>
          <p:cNvSpPr txBox="1"/>
          <p:nvPr/>
        </p:nvSpPr>
        <p:spPr>
          <a:xfrm>
            <a:off x="497347" y="4501084"/>
            <a:ext cx="7854173" cy="131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 panose="020B0503020204020204" pitchFamily="34" charset="0"/>
              </a:rPr>
              <a:t>+ можно открыть в любом регионе, не зависимо от места жительства учредителей;</a:t>
            </a:r>
          </a:p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 panose="020B0503020204020204" pitchFamily="34" charset="0"/>
              </a:rPr>
              <a:t>+ </a:t>
            </a:r>
            <a:r>
              <a:rPr lang="ru-RU" sz="1400" dirty="0" smtClean="0">
                <a:latin typeface="Geometria" panose="020B0503020204020204" pitchFamily="34" charset="0"/>
              </a:rPr>
              <a:t>могут </a:t>
            </a:r>
            <a:r>
              <a:rPr lang="ru-RU" sz="1400" dirty="0">
                <a:latin typeface="Geometria" panose="020B0503020204020204" pitchFamily="34" charset="0"/>
              </a:rPr>
              <a:t>учредить сразу несколько человек; </a:t>
            </a:r>
          </a:p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 panose="020B0503020204020204" pitchFamily="34" charset="0"/>
              </a:rPr>
              <a:t>+ можно продать. Полностью или только долю; </a:t>
            </a:r>
          </a:p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400" dirty="0">
                <a:latin typeface="Geometria" panose="020B0503020204020204" pitchFamily="34" charset="0"/>
              </a:rPr>
              <a:t>+ ответственность в пределах имущества организации</a:t>
            </a:r>
            <a:endParaRPr lang="en-US" sz="1400" dirty="0">
              <a:latin typeface="Geometria" panose="020B0503020204020204" pitchFamily="34" charset="0"/>
            </a:endParaRPr>
          </a:p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en-US" sz="1400" dirty="0">
                <a:latin typeface="Geometria" panose="020B0503020204020204" pitchFamily="34" charset="0"/>
              </a:rPr>
              <a:t>+</a:t>
            </a:r>
            <a:r>
              <a:rPr lang="ru-RU" sz="1400" dirty="0">
                <a:latin typeface="Geometria" panose="020B0503020204020204" pitchFamily="34" charset="0"/>
              </a:rPr>
              <a:t> нет обязательных фиксированных взносов как у ИП. </a:t>
            </a:r>
            <a:endParaRPr sz="1400" dirty="0">
              <a:latin typeface="Geometria" panose="020B0503020204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53C4FBB0-F789-1E44-82DA-27FD3CD5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действует только для ИП…"/>
          <p:cNvSpPr txBox="1"/>
          <p:nvPr/>
        </p:nvSpPr>
        <p:spPr>
          <a:xfrm>
            <a:off x="695314" y="2165790"/>
            <a:ext cx="8297634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Фиксированные взносы растут каждый год</a:t>
            </a:r>
          </a:p>
          <a:p>
            <a:pPr lvl="1" indent="0">
              <a:buSzPct val="150000"/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В 2019 году = 36 238 рублей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Взносы с доходов = 1% от доходов свыше 300 000 рублей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ИП платит взносы, пока зарегистрирован как ИП, даже если нет доходов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На некоторых системах налогообложения взносы уменьшают налог</a:t>
            </a:r>
            <a:endParaRPr lang="ru-RU" sz="1600" dirty="0">
              <a:latin typeface="Geometria Medium" panose="020B0503020204020204" pitchFamily="34" charset="0"/>
            </a:endParaRP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sz="1600" dirty="0">
              <a:latin typeface="Geometria Medium" panose="020B050302020402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23AD3A3B-3F1E-D048-AD56-22572E5A2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43" y="267540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 smtClean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Страховые взносы ИП</a:t>
            </a:r>
            <a:endParaRPr lang="ru-RU" sz="3600" b="1" spc="100" dirty="0">
              <a:latin typeface="Anglecia Pro Title" panose="02050003070000000000" pitchFamily="18" charset="-5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5">
            <a:extLst>
              <a:ext uri="{FF2B5EF4-FFF2-40B4-BE49-F238E27FC236}">
                <a16:creationId xmlns="" xmlns:a16="http://schemas.microsoft.com/office/drawing/2014/main" id="{420D98A9-6B4F-B646-9C3A-F05277AF0C57}"/>
              </a:ext>
            </a:extLst>
          </p:cNvPr>
          <p:cNvSpPr txBox="1"/>
          <p:nvPr/>
        </p:nvSpPr>
        <p:spPr>
          <a:xfrm>
            <a:off x="449843" y="945555"/>
            <a:ext cx="6045009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dirty="0">
              <a:latin typeface="Geometria" panose="020B0503020204020204" pitchFamily="34" charset="0"/>
            </a:endParaRPr>
          </a:p>
        </p:txBody>
      </p:sp>
      <p:sp>
        <p:nvSpPr>
          <p:cNvPr id="17" name="Прямоугольник 15">
            <a:extLst>
              <a:ext uri="{FF2B5EF4-FFF2-40B4-BE49-F238E27FC236}">
                <a16:creationId xmlns="" xmlns:a16="http://schemas.microsoft.com/office/drawing/2014/main" id="{420D98A9-6B4F-B646-9C3A-F05277AF0C57}"/>
              </a:ext>
            </a:extLst>
          </p:cNvPr>
          <p:cNvSpPr txBox="1"/>
          <p:nvPr/>
        </p:nvSpPr>
        <p:spPr>
          <a:xfrm>
            <a:off x="1027611" y="1252592"/>
            <a:ext cx="7073973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Geometria" panose="020B0503020204020204" pitchFamily="34" charset="0"/>
              </a:rPr>
              <a:t>Взносы = Фиксированные взносы + Взносы с доходов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Geometria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513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53C4FBB0-F789-1E44-82DA-27FD3CD5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действует только для ИП…"/>
          <p:cNvSpPr txBox="1"/>
          <p:nvPr/>
        </p:nvSpPr>
        <p:spPr>
          <a:xfrm>
            <a:off x="1144201" y="2207354"/>
            <a:ext cx="8297634" cy="403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Действует только для ИП. 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Не выгоден, если реальные доходы меньше потенциальных</a:t>
            </a:r>
            <a:r>
              <a:rPr lang="ru-RU" sz="1600" dirty="0" smtClean="0">
                <a:latin typeface="Geometria Medium" panose="020B0503020204020204" pitchFamily="34" charset="0"/>
              </a:rPr>
              <a:t>.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 smtClean="0">
                <a:latin typeface="Geometria Medium" panose="020B0503020204020204" pitchFamily="34" charset="0"/>
              </a:rPr>
              <a:t>Могут быть налоговые каникулы (ставка 0% на два патента)</a:t>
            </a: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Уточните на </a:t>
            </a:r>
            <a:r>
              <a:rPr lang="en-US" sz="1600" u="sng" dirty="0" err="1">
                <a:latin typeface="Geometria Medium" panose="020B0503020204020204" pitchFamily="34" charset="0"/>
              </a:rPr>
              <a:t>patent.nalog.ru</a:t>
            </a:r>
            <a:r>
              <a:rPr lang="ru-RU" sz="1600" dirty="0">
                <a:latin typeface="Geometria Medium" panose="020B0503020204020204" pitchFamily="34" charset="0"/>
              </a:rPr>
              <a:t> можете ли вы работать по патенту в своём регионе и узнайте сумму налога. 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Не забудьте про взносы. 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Решите на какой срок купить патент от 1 до 12 месяцев в пределах года. </a:t>
            </a:r>
            <a:br>
              <a:rPr lang="ru-RU" sz="1600" dirty="0">
                <a:latin typeface="Geometria Medium" panose="020B0503020204020204" pitchFamily="34" charset="0"/>
              </a:rPr>
            </a:br>
            <a:r>
              <a:rPr lang="ru-RU" sz="1600" dirty="0">
                <a:latin typeface="Geometria Medium" panose="020B0503020204020204" pitchFamily="34" charset="0"/>
              </a:rPr>
              <a:t/>
            </a:r>
            <a:br>
              <a:rPr lang="ru-RU" sz="1600" dirty="0">
                <a:latin typeface="Geometria Medium" panose="020B0503020204020204" pitchFamily="34" charset="0"/>
              </a:rPr>
            </a:br>
            <a:r>
              <a:rPr lang="ru-RU" sz="1600" dirty="0">
                <a:latin typeface="Geometria Medium" panose="020B0503020204020204" pitchFamily="34" charset="0"/>
              </a:rPr>
              <a:t>Подайте заявление за 10 рабочих дней. 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Купите патент заранее, если ждёте большую сумму дохода.</a:t>
            </a:r>
            <a:endParaRPr sz="1600" dirty="0">
              <a:latin typeface="Geometria Medium" panose="020B050302020402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23AD3A3B-3F1E-D048-AD56-22572E5A2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43" y="267540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Патент</a:t>
            </a:r>
          </a:p>
        </p:txBody>
      </p:sp>
      <p:sp>
        <p:nvSpPr>
          <p:cNvPr id="20" name="Прямоугольник 15">
            <a:extLst>
              <a:ext uri="{FF2B5EF4-FFF2-40B4-BE49-F238E27FC236}">
                <a16:creationId xmlns="" xmlns:a16="http://schemas.microsoft.com/office/drawing/2014/main" id="{420D98A9-6B4F-B646-9C3A-F05277AF0C57}"/>
              </a:ext>
            </a:extLst>
          </p:cNvPr>
          <p:cNvSpPr txBox="1"/>
          <p:nvPr/>
        </p:nvSpPr>
        <p:spPr>
          <a:xfrm>
            <a:off x="449843" y="945555"/>
            <a:ext cx="6045009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dirty="0">
                <a:latin typeface="Geometria" panose="020B0503020204020204" pitchFamily="34" charset="0"/>
              </a:rPr>
              <a:t>доход не более 60 млн. рублей в год</a:t>
            </a:r>
          </a:p>
        </p:txBody>
      </p:sp>
      <p:sp>
        <p:nvSpPr>
          <p:cNvPr id="17" name="Прямоугольник 15">
            <a:extLst>
              <a:ext uri="{FF2B5EF4-FFF2-40B4-BE49-F238E27FC236}">
                <a16:creationId xmlns="" xmlns:a16="http://schemas.microsoft.com/office/drawing/2014/main" id="{420D98A9-6B4F-B646-9C3A-F05277AF0C57}"/>
              </a:ext>
            </a:extLst>
          </p:cNvPr>
          <p:cNvSpPr txBox="1"/>
          <p:nvPr/>
        </p:nvSpPr>
        <p:spPr>
          <a:xfrm>
            <a:off x="1706881" y="1526180"/>
            <a:ext cx="6394704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Geometria" panose="020B0503020204020204" pitchFamily="34" charset="0"/>
              </a:rPr>
              <a:t>Налог = Потенциальный доход * Ставка налога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Geometria" panose="020B0503020204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BD2F6B5-075E-4645-B80D-0AFFF8A8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9" name="Прямоугольник 7"/>
          <p:cNvSpPr txBox="1"/>
          <p:nvPr/>
        </p:nvSpPr>
        <p:spPr>
          <a:xfrm>
            <a:off x="1098363" y="2677862"/>
            <a:ext cx="10424046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Подайте заявление не позднее </a:t>
            </a:r>
            <a:r>
              <a:rPr sz="1600" dirty="0">
                <a:latin typeface="Geometria Medium" panose="020B0503020204020204" pitchFamily="34" charset="0"/>
              </a:rPr>
              <a:t>30</a:t>
            </a:r>
            <a:r>
              <a:rPr lang="ru-RU" sz="1600" dirty="0">
                <a:latin typeface="Geometria Medium" panose="020B0503020204020204" pitchFamily="34" charset="0"/>
              </a:rPr>
              <a:t> дней после регистрации или до 31 декабря. 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Подавайте декларацию раз в год. </a:t>
            </a: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marL="285750" lvl="1" indent="-285750">
              <a:buSzPct val="150000"/>
              <a:buBlip>
                <a:blip r:embed="rId3"/>
              </a:buBlip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Платите налог ежеквартально.</a:t>
            </a:r>
            <a:endParaRPr dirty="0"/>
          </a:p>
        </p:txBody>
      </p:sp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23799F21-E707-6045-8C93-D86446764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22" y="1116210"/>
            <a:ext cx="80448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ru-RU" sz="3600" b="1" spc="100" dirty="0">
                <a:latin typeface="Anglecia Pro Title" panose="02050003070000000000" pitchFamily="18" charset="-52"/>
                <a:ea typeface="+mn-ea"/>
                <a:cs typeface="Times New Roman" panose="02020603050405020304" pitchFamily="18" charset="0"/>
              </a:rPr>
              <a:t>Упрощёнка</a:t>
            </a:r>
          </a:p>
        </p:txBody>
      </p:sp>
      <p:sp>
        <p:nvSpPr>
          <p:cNvPr id="6" name="Прямоугольник 15">
            <a:extLst>
              <a:ext uri="{FF2B5EF4-FFF2-40B4-BE49-F238E27FC236}">
                <a16:creationId xmlns="" xmlns:a16="http://schemas.microsoft.com/office/drawing/2014/main" id="{0F982927-88D0-7240-AEDA-06F78EDCFDE1}"/>
              </a:ext>
            </a:extLst>
          </p:cNvPr>
          <p:cNvSpPr txBox="1"/>
          <p:nvPr/>
        </p:nvSpPr>
        <p:spPr>
          <a:xfrm>
            <a:off x="514287" y="1807477"/>
            <a:ext cx="6045009" cy="33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1920"/>
              </a:lnSpc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dirty="0">
                <a:latin typeface="Geometria" panose="020B0503020204020204" pitchFamily="34" charset="0"/>
              </a:rPr>
              <a:t>доход не более 150 млн. рублей в год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947B964B-2986-964D-ADAF-8A239DEF595D}"/>
              </a:ext>
            </a:extLst>
          </p:cNvPr>
          <p:cNvSpPr/>
          <p:nvPr/>
        </p:nvSpPr>
        <p:spPr>
          <a:xfrm>
            <a:off x="445722" y="4531636"/>
            <a:ext cx="53454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b="1" dirty="0">
                <a:latin typeface="Geometria" panose="020B0503020204020204" pitchFamily="34" charset="0"/>
              </a:rPr>
              <a:t>Упрощёнка «доходы»</a:t>
            </a: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- ставка налога от 0 до 6%;</a:t>
            </a: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- уменьшите налог на сумму оплаченных взносов;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D2C464C9-43B0-3741-8310-3572F231C497}"/>
              </a:ext>
            </a:extLst>
          </p:cNvPr>
          <p:cNvSpPr/>
          <p:nvPr/>
        </p:nvSpPr>
        <p:spPr>
          <a:xfrm>
            <a:off x="6053328" y="428541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b="1" dirty="0">
                <a:latin typeface="Geometria" panose="020B0503020204020204" pitchFamily="34" charset="0"/>
              </a:rPr>
              <a:t>Упрощёнка «доходы минус расходы»</a:t>
            </a: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endParaRPr lang="ru-RU" sz="1600" dirty="0">
              <a:latin typeface="Geometria Medium" panose="020B0503020204020204" pitchFamily="34" charset="0"/>
            </a:endParaRP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- ставка от 5 до 15%;</a:t>
            </a:r>
          </a:p>
          <a:p>
            <a:pPr lvl="1" indent="0">
              <a:defRPr>
                <a:latin typeface="Geometria"/>
                <a:ea typeface="Geometria"/>
                <a:cs typeface="Geometria"/>
                <a:sym typeface="Geometria"/>
              </a:defRPr>
            </a:pPr>
            <a:r>
              <a:rPr lang="ru-RU" sz="1600" dirty="0">
                <a:latin typeface="Geometria Medium" panose="020B0503020204020204" pitchFamily="34" charset="0"/>
              </a:rPr>
              <a:t>- собирайте документы на расходы и уменьшайте налог;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712</Words>
  <Application>Microsoft Office PowerPoint</Application>
  <PresentationFormat>Широкоэкранный</PresentationFormat>
  <Paragraphs>130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6" baseType="lpstr">
      <vt:lpstr>Anglecia Pro Title</vt:lpstr>
      <vt:lpstr>Anglecia Pro Title Bold</vt:lpstr>
      <vt:lpstr>Arial</vt:lpstr>
      <vt:lpstr>Calibri</vt:lpstr>
      <vt:lpstr>Calibri Light</vt:lpstr>
      <vt:lpstr>Geometria</vt:lpstr>
      <vt:lpstr>Geometria Medium</vt:lpstr>
      <vt:lpstr>Geometria-Medium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Козлова Любовь Михайловна</dc:creator>
  <cp:lastModifiedBy>Козлова Любовь Михайловна</cp:lastModifiedBy>
  <cp:revision>34</cp:revision>
  <cp:lastPrinted>2019-06-25T10:46:50Z</cp:lastPrinted>
  <dcterms:modified xsi:type="dcterms:W3CDTF">2019-07-04T11:05:57Z</dcterms:modified>
</cp:coreProperties>
</file>